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ms-M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ms-MY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ms-MY"/>
              <a:t>Click to edit Master subtitle style</a:t>
            </a:r>
          </a:p>
        </p:txBody>
      </p:sp>
      <p:sp>
        <p:nvSpPr>
          <p:cNvPr id="26628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49257B6-56E3-45B3-B09B-4E2F9EF9423B}" type="slidenum">
              <a:rPr lang="ms-MY"/>
              <a:pPr/>
              <a:t>‹#›</a:t>
            </a:fld>
            <a:endParaRPr lang="ms-MY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C38A3-C2C6-4FA1-B1B9-90BF73E42429}" type="slidenum">
              <a:rPr lang="ms-MY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604B5-D2F6-4848-B095-4326D81D109D}" type="slidenum">
              <a:rPr lang="ms-MY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F10F8-4033-4CA9-8860-FA34557DD99B}" type="slidenum">
              <a:rPr lang="ms-MY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4EBB4-EDE1-4890-8805-1ADD3BF9C25B}" type="slidenum">
              <a:rPr lang="ms-MY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60F1D-FFE0-4A5F-9FEC-91C6BBAD08BA}" type="slidenum">
              <a:rPr lang="ms-MY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E3A8F-33D4-4974-B24F-09C59609A277}" type="slidenum">
              <a:rPr lang="ms-MY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28A88-8742-491B-A18D-0A2BCF9BADBE}" type="slidenum">
              <a:rPr lang="ms-MY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C2529-D570-4A35-9F5C-AE8E53FB18B8}" type="slidenum">
              <a:rPr lang="ms-MY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EF172-B80C-4FB5-99DD-E631837D0E64}" type="slidenum">
              <a:rPr lang="ms-MY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BB1DF-4BA8-4A40-890F-E4C804C27E1B}" type="slidenum">
              <a:rPr lang="ms-MY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ms-MY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ms-MY" smtClean="0"/>
              <a:t>Click to edit Master text styles</a:t>
            </a:r>
          </a:p>
          <a:p>
            <a:pPr lvl="1"/>
            <a:r>
              <a:rPr lang="ms-MY" smtClean="0"/>
              <a:t>Second level</a:t>
            </a:r>
          </a:p>
          <a:p>
            <a:pPr lvl="2"/>
            <a:r>
              <a:rPr lang="ms-MY" smtClean="0"/>
              <a:t>Third level</a:t>
            </a:r>
          </a:p>
          <a:p>
            <a:pPr lvl="3"/>
            <a:r>
              <a:rPr lang="ms-MY" smtClean="0"/>
              <a:t>Fourth level</a:t>
            </a:r>
          </a:p>
          <a:p>
            <a:pPr lvl="4"/>
            <a:r>
              <a:rPr lang="ms-MY" smtClean="0"/>
              <a:t>Fifth level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ms-MY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ms-MY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D85AC7DA-B247-4220-BFE6-3E7CF845406F}" type="slidenum">
              <a:rPr lang="ms-MY"/>
              <a:pPr/>
              <a:t>‹#›</a:t>
            </a:fld>
            <a:endParaRPr lang="ms-MY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468313" y="476250"/>
            <a:ext cx="8280400" cy="1752600"/>
          </a:xfrm>
        </p:spPr>
        <p:txBody>
          <a:bodyPr anchor="t"/>
          <a:lstStyle/>
          <a:p>
            <a:pPr algn="ctr"/>
            <a:r>
              <a:rPr lang="en-US" b="1">
                <a:latin typeface="Arial Black" pitchFamily="34" charset="0"/>
              </a:rPr>
              <a:t>HEDONIC PRICE METHOD (HPM)</a:t>
            </a:r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3708400" y="2781300"/>
            <a:ext cx="1741488" cy="1152525"/>
            <a:chOff x="2445" y="3012"/>
            <a:chExt cx="873" cy="870"/>
          </a:xfrm>
        </p:grpSpPr>
        <p:pic>
          <p:nvPicPr>
            <p:cNvPr id="3077" name="Picture 5" descr="Logo ipb animasi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08" y="3168"/>
              <a:ext cx="576" cy="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8" name="AutoShape 6"/>
            <p:cNvSpPr>
              <a:spLocks noChangeArrowheads="1"/>
            </p:cNvSpPr>
            <p:nvPr/>
          </p:nvSpPr>
          <p:spPr bwMode="auto">
            <a:xfrm>
              <a:off x="2445" y="3012"/>
              <a:ext cx="873" cy="870"/>
            </a:xfrm>
            <a:custGeom>
              <a:avLst/>
              <a:gdLst>
                <a:gd name="T0" fmla="*/ 18 w 21600"/>
                <a:gd name="T1" fmla="*/ 0 h 21600"/>
                <a:gd name="T2" fmla="*/ 5 w 21600"/>
                <a:gd name="T3" fmla="*/ 5 h 21600"/>
                <a:gd name="T4" fmla="*/ 0 w 21600"/>
                <a:gd name="T5" fmla="*/ 18 h 21600"/>
                <a:gd name="T6" fmla="*/ 5 w 21600"/>
                <a:gd name="T7" fmla="*/ 30 h 21600"/>
                <a:gd name="T8" fmla="*/ 18 w 21600"/>
                <a:gd name="T9" fmla="*/ 35 h 21600"/>
                <a:gd name="T10" fmla="*/ 30 w 21600"/>
                <a:gd name="T11" fmla="*/ 30 h 21600"/>
                <a:gd name="T12" fmla="*/ 35 w 21600"/>
                <a:gd name="T13" fmla="*/ 18 h 21600"/>
                <a:gd name="T14" fmla="*/ 30 w 21600"/>
                <a:gd name="T15" fmla="*/ 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7 w 21600"/>
                <a:gd name="T25" fmla="*/ 3153 h 21600"/>
                <a:gd name="T26" fmla="*/ 18433 w 21600"/>
                <a:gd name="T27" fmla="*/ 1844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rgbClr val="003366"/>
                </a:gs>
              </a:gsLst>
              <a:path path="rect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de-DE">
                <a:latin typeface="Arial" charset="0"/>
              </a:endParaRPr>
            </a:p>
          </p:txBody>
        </p:sp>
      </p:grp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50825" y="5300663"/>
            <a:ext cx="86423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latin typeface="Arial" charset="0"/>
              </a:rPr>
              <a:t>Pertemuan 11</a:t>
            </a:r>
          </a:p>
          <a:p>
            <a:r>
              <a:rPr lang="en-US" sz="2400" b="1">
                <a:latin typeface="Arial" charset="0"/>
              </a:rPr>
              <a:t>EKONOMI LINGKUNGAN</a:t>
            </a:r>
          </a:p>
          <a:p>
            <a:r>
              <a:rPr lang="en-US" sz="2400" b="1">
                <a:latin typeface="Arial" charset="0"/>
              </a:rPr>
              <a:t>DEPARTEMEN EKONOMI SUMBERDAYA &amp; LINGKUNGAN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92100"/>
            <a:ext cx="7772400" cy="1384300"/>
          </a:xfrm>
          <a:noFill/>
        </p:spPr>
        <p:txBody>
          <a:bodyPr anchor="t"/>
          <a:lstStyle/>
          <a:p>
            <a:r>
              <a:rPr lang="en-GB">
                <a:latin typeface="Arial" charset="0"/>
              </a:rPr>
              <a:t>Produsen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7724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Biaya membuat satu rumah (c) tergantung  pada harga input </a:t>
            </a:r>
            <a:r>
              <a:rPr lang="en-GB" sz="2800" i="1"/>
              <a:t>r</a:t>
            </a:r>
            <a:r>
              <a:rPr lang="en-GB" sz="2800"/>
              <a:t>  dan karakteristiknya </a:t>
            </a:r>
            <a:r>
              <a:rPr lang="en-GB" sz="2800" i="1"/>
              <a:t>z:c(r,z)</a:t>
            </a:r>
            <a:endParaRPr lang="en-GB" sz="2800"/>
          </a:p>
          <a:p>
            <a:pPr>
              <a:lnSpc>
                <a:spcPct val="80000"/>
              </a:lnSpc>
            </a:pPr>
            <a:r>
              <a:rPr lang="en-GB" sz="2800"/>
              <a:t>Produsen memaksimumkan keuntungan</a:t>
            </a:r>
            <a:endParaRPr lang="en-GB" sz="2800" i="1"/>
          </a:p>
          <a:p>
            <a:pPr>
              <a:lnSpc>
                <a:spcPct val="80000"/>
              </a:lnSpc>
            </a:pPr>
            <a:endParaRPr lang="en-GB" sz="3700" i="1"/>
          </a:p>
          <a:p>
            <a:pPr>
              <a:lnSpc>
                <a:spcPct val="80000"/>
              </a:lnSpc>
            </a:pPr>
            <a:r>
              <a:rPr lang="en-GB" sz="2800"/>
              <a:t>Alternatif tingkat harga untuk memperoleh tingkat profit tertentu ditetapkan sebagai z yaitu</a:t>
            </a:r>
          </a:p>
          <a:p>
            <a:pPr>
              <a:lnSpc>
                <a:spcPct val="80000"/>
              </a:lnSpc>
            </a:pPr>
            <a:endParaRPr lang="en-GB" sz="4000"/>
          </a:p>
          <a:p>
            <a:pPr>
              <a:lnSpc>
                <a:spcPct val="80000"/>
              </a:lnSpc>
            </a:pPr>
            <a:r>
              <a:rPr lang="en-GB" sz="2800"/>
              <a:t>Hal ini dikenal dengan </a:t>
            </a:r>
            <a:r>
              <a:rPr lang="en-GB" sz="2800" b="1">
                <a:solidFill>
                  <a:schemeClr val="tx2"/>
                </a:solidFill>
              </a:rPr>
              <a:t>the offer function</a:t>
            </a:r>
            <a:r>
              <a:rPr lang="en-GB" sz="2800"/>
              <a:t> – menerangkan nilai minimum WTA produsen sbg fungsi dari biaya-biaya dan polusi udara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3733800" y="2819400"/>
          <a:ext cx="2133600" cy="393700"/>
        </p:xfrm>
        <a:graphic>
          <a:graphicData uri="http://schemas.openxmlformats.org/presentationml/2006/ole">
            <p:oleObj spid="_x0000_s12292" name="Equation" r:id="rId3" imgW="2273040" imgH="419040" progId="Equation.DSMT4">
              <p:embed/>
            </p:oleObj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3505200" y="4343400"/>
          <a:ext cx="3505200" cy="427038"/>
        </p:xfrm>
        <a:graphic>
          <a:graphicData uri="http://schemas.openxmlformats.org/presentationml/2006/ole">
            <p:oleObj spid="_x0000_s12293" name="Equation" r:id="rId4" imgW="4279680" imgH="5205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7772400" cy="1143000"/>
          </a:xfrm>
          <a:noFill/>
        </p:spPr>
        <p:txBody>
          <a:bodyPr anchor="t"/>
          <a:lstStyle/>
          <a:p>
            <a:r>
              <a:rPr lang="en-GB">
                <a:latin typeface="Arial" charset="0"/>
              </a:rPr>
              <a:t>Pilihan Produsen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219200"/>
            <a:ext cx="7696200" cy="990600"/>
          </a:xfrm>
          <a:noFill/>
        </p:spPr>
        <p:txBody>
          <a:bodyPr/>
          <a:lstStyle/>
          <a:p>
            <a:r>
              <a:rPr lang="en-GB" sz="2800"/>
              <a:t>Hedonic price function &amp; dua offer functions untuk dua tingkat profit yang berbeda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H="1" flipV="1">
            <a:off x="1752600" y="22098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1752600" y="60198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019800" y="6124575"/>
            <a:ext cx="163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Comic Sans MS" pitchFamily="66" charset="0"/>
              </a:rPr>
              <a:t>Air quality z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95400" y="2262188"/>
            <a:ext cx="342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omic Sans MS" pitchFamily="66" charset="0"/>
              </a:rPr>
              <a:t>$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4343400" y="2490788"/>
            <a:ext cx="1173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Symbol" pitchFamily="18" charset="2"/>
              </a:rPr>
              <a:t>F</a:t>
            </a:r>
            <a:r>
              <a:rPr lang="de-DE">
                <a:latin typeface="Comic Sans MS" pitchFamily="66" charset="0"/>
              </a:rPr>
              <a:t>(r,z, </a:t>
            </a:r>
            <a:r>
              <a:rPr lang="de-DE">
                <a:latin typeface="Symbol" pitchFamily="18" charset="2"/>
              </a:rPr>
              <a:t>p</a:t>
            </a:r>
            <a:r>
              <a:rPr lang="de-DE" baseline="-25000">
                <a:latin typeface="Comic Sans MS" pitchFamily="66" charset="0"/>
              </a:rPr>
              <a:t>2</a:t>
            </a:r>
            <a:r>
              <a:rPr lang="de-DE">
                <a:latin typeface="Comic Sans MS" pitchFamily="66" charset="0"/>
              </a:rPr>
              <a:t>)</a:t>
            </a:r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2286000" y="3124200"/>
            <a:ext cx="4191000" cy="2514600"/>
          </a:xfrm>
          <a:custGeom>
            <a:avLst/>
            <a:gdLst>
              <a:gd name="T0" fmla="*/ 0 w 3216"/>
              <a:gd name="T1" fmla="*/ 1968 h 1968"/>
              <a:gd name="T2" fmla="*/ 624 w 3216"/>
              <a:gd name="T3" fmla="*/ 1296 h 1968"/>
              <a:gd name="T4" fmla="*/ 1296 w 3216"/>
              <a:gd name="T5" fmla="*/ 960 h 1968"/>
              <a:gd name="T6" fmla="*/ 1920 w 3216"/>
              <a:gd name="T7" fmla="*/ 528 h 1968"/>
              <a:gd name="T8" fmla="*/ 2784 w 3216"/>
              <a:gd name="T9" fmla="*/ 192 h 1968"/>
              <a:gd name="T10" fmla="*/ 3216 w 3216"/>
              <a:gd name="T11" fmla="*/ 0 h 1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216"/>
              <a:gd name="T19" fmla="*/ 0 h 1968"/>
              <a:gd name="T20" fmla="*/ 3216 w 3216"/>
              <a:gd name="T21" fmla="*/ 1968 h 1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216" h="1968">
                <a:moveTo>
                  <a:pt x="0" y="1968"/>
                </a:moveTo>
                <a:cubicBezTo>
                  <a:pt x="204" y="1716"/>
                  <a:pt x="408" y="1464"/>
                  <a:pt x="624" y="1296"/>
                </a:cubicBezTo>
                <a:cubicBezTo>
                  <a:pt x="840" y="1128"/>
                  <a:pt x="1080" y="1088"/>
                  <a:pt x="1296" y="960"/>
                </a:cubicBezTo>
                <a:cubicBezTo>
                  <a:pt x="1512" y="832"/>
                  <a:pt x="1672" y="656"/>
                  <a:pt x="1920" y="528"/>
                </a:cubicBezTo>
                <a:cubicBezTo>
                  <a:pt x="2168" y="400"/>
                  <a:pt x="2568" y="280"/>
                  <a:pt x="2784" y="192"/>
                </a:cubicBezTo>
                <a:cubicBezTo>
                  <a:pt x="3000" y="104"/>
                  <a:pt x="3108" y="52"/>
                  <a:pt x="3216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>
              <a:latin typeface="Arial" charset="0"/>
            </a:endParaRPr>
          </a:p>
        </p:txBody>
      </p:sp>
      <p:sp>
        <p:nvSpPr>
          <p:cNvPr id="13322" name="Arc 10"/>
          <p:cNvSpPr>
            <a:spLocks/>
          </p:cNvSpPr>
          <p:nvPr/>
        </p:nvSpPr>
        <p:spPr bwMode="auto">
          <a:xfrm>
            <a:off x="685800" y="2895600"/>
            <a:ext cx="3962400" cy="2133600"/>
          </a:xfrm>
          <a:custGeom>
            <a:avLst/>
            <a:gdLst>
              <a:gd name="T0" fmla="*/ 3962400 w 21195"/>
              <a:gd name="T1" fmla="*/ 441771 h 20101"/>
              <a:gd name="T2" fmla="*/ 1478212 w 21195"/>
              <a:gd name="T3" fmla="*/ 2133600 h 20101"/>
              <a:gd name="T4" fmla="*/ 0 w 21195"/>
              <a:gd name="T5" fmla="*/ 0 h 20101"/>
              <a:gd name="T6" fmla="*/ 0 60000 65536"/>
              <a:gd name="T7" fmla="*/ 0 60000 65536"/>
              <a:gd name="T8" fmla="*/ 0 60000 65536"/>
              <a:gd name="T9" fmla="*/ 0 w 21195"/>
              <a:gd name="T10" fmla="*/ 0 h 20101"/>
              <a:gd name="T11" fmla="*/ 21195 w 21195"/>
              <a:gd name="T12" fmla="*/ 20101 h 201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5" h="20101" fill="none" extrusionOk="0">
                <a:moveTo>
                  <a:pt x="21195" y="4162"/>
                </a:moveTo>
                <a:cubicBezTo>
                  <a:pt x="19775" y="11394"/>
                  <a:pt x="14765" y="17402"/>
                  <a:pt x="7906" y="20100"/>
                </a:cubicBezTo>
              </a:path>
              <a:path w="21195" h="20101" stroke="0" extrusionOk="0">
                <a:moveTo>
                  <a:pt x="21195" y="4162"/>
                </a:moveTo>
                <a:cubicBezTo>
                  <a:pt x="19775" y="11394"/>
                  <a:pt x="14765" y="17402"/>
                  <a:pt x="7906" y="20100"/>
                </a:cubicBez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6477000" y="3176588"/>
            <a:ext cx="596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omic Sans MS" pitchFamily="66" charset="0"/>
              </a:rPr>
              <a:t>p(z)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2286000" y="2795588"/>
            <a:ext cx="1889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Comic Sans MS" pitchFamily="66" charset="0"/>
              </a:rPr>
              <a:t>Profits increase</a:t>
            </a:r>
          </a:p>
        </p:txBody>
      </p:sp>
      <p:sp>
        <p:nvSpPr>
          <p:cNvPr id="13325" name="Arc 13"/>
          <p:cNvSpPr>
            <a:spLocks/>
          </p:cNvSpPr>
          <p:nvPr/>
        </p:nvSpPr>
        <p:spPr bwMode="auto">
          <a:xfrm>
            <a:off x="457200" y="2514600"/>
            <a:ext cx="3962400" cy="2133600"/>
          </a:xfrm>
          <a:custGeom>
            <a:avLst/>
            <a:gdLst>
              <a:gd name="T0" fmla="*/ 3962400 w 21195"/>
              <a:gd name="T1" fmla="*/ 441771 h 20101"/>
              <a:gd name="T2" fmla="*/ 1478212 w 21195"/>
              <a:gd name="T3" fmla="*/ 2133600 h 20101"/>
              <a:gd name="T4" fmla="*/ 0 w 21195"/>
              <a:gd name="T5" fmla="*/ 0 h 20101"/>
              <a:gd name="T6" fmla="*/ 0 60000 65536"/>
              <a:gd name="T7" fmla="*/ 0 60000 65536"/>
              <a:gd name="T8" fmla="*/ 0 60000 65536"/>
              <a:gd name="T9" fmla="*/ 0 w 21195"/>
              <a:gd name="T10" fmla="*/ 0 h 20101"/>
              <a:gd name="T11" fmla="*/ 21195 w 21195"/>
              <a:gd name="T12" fmla="*/ 20101 h 201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5" h="20101" fill="none" extrusionOk="0">
                <a:moveTo>
                  <a:pt x="21195" y="4162"/>
                </a:moveTo>
                <a:cubicBezTo>
                  <a:pt x="19775" y="11394"/>
                  <a:pt x="14765" y="17402"/>
                  <a:pt x="7906" y="20100"/>
                </a:cubicBezTo>
              </a:path>
              <a:path w="21195" h="20101" stroke="0" extrusionOk="0">
                <a:moveTo>
                  <a:pt x="21195" y="4162"/>
                </a:moveTo>
                <a:cubicBezTo>
                  <a:pt x="19775" y="11394"/>
                  <a:pt x="14765" y="17402"/>
                  <a:pt x="7906" y="20100"/>
                </a:cubicBez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4724400" y="2947988"/>
            <a:ext cx="1147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>
                <a:latin typeface="Symbol" pitchFamily="18" charset="2"/>
              </a:rPr>
              <a:t>F</a:t>
            </a:r>
            <a:r>
              <a:rPr lang="de-DE">
                <a:latin typeface="Comic Sans MS" pitchFamily="66" charset="0"/>
              </a:rPr>
              <a:t>(r,z, </a:t>
            </a:r>
            <a:r>
              <a:rPr lang="de-DE">
                <a:latin typeface="Symbol" pitchFamily="18" charset="2"/>
              </a:rPr>
              <a:t>p</a:t>
            </a:r>
            <a:r>
              <a:rPr lang="de-DE" baseline="-25000">
                <a:latin typeface="Comic Sans MS" pitchFamily="66" charset="0"/>
              </a:rPr>
              <a:t>1</a:t>
            </a:r>
            <a:r>
              <a:rPr lang="de-DE">
                <a:latin typeface="Comic Sans MS" pitchFamily="66" charset="0"/>
              </a:rPr>
              <a:t>)</a:t>
            </a:r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 flipV="1">
            <a:off x="2819400" y="3276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52400"/>
            <a:ext cx="7772400" cy="1143000"/>
          </a:xfrm>
          <a:noFill/>
        </p:spPr>
        <p:txBody>
          <a:bodyPr anchor="t"/>
          <a:lstStyle/>
          <a:p>
            <a:r>
              <a:rPr lang="en-GB">
                <a:latin typeface="Arial" charset="0"/>
              </a:rPr>
              <a:t>Keseimbangan Pasar</a:t>
            </a:r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 flipH="1" flipV="1">
            <a:off x="1752600" y="24384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752600" y="60198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248400" y="6019800"/>
            <a:ext cx="163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Comic Sans MS" pitchFamily="66" charset="0"/>
              </a:rPr>
              <a:t>Air quality z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295400" y="243840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>
                <a:latin typeface="Comic Sans MS" pitchFamily="66" charset="0"/>
              </a:rPr>
              <a:t>$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495800" y="3228975"/>
            <a:ext cx="477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Symbol" pitchFamily="18" charset="2"/>
              </a:rPr>
              <a:t>F</a:t>
            </a:r>
            <a:r>
              <a:rPr lang="de-DE" sz="2000" baseline="-25000">
                <a:latin typeface="Comic Sans MS" pitchFamily="66" charset="0"/>
              </a:rPr>
              <a:t>2</a:t>
            </a:r>
            <a:endParaRPr lang="de-DE" sz="2000">
              <a:latin typeface="Comic Sans MS" pitchFamily="66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86000" y="2743200"/>
            <a:ext cx="4953000" cy="2895600"/>
          </a:xfrm>
          <a:custGeom>
            <a:avLst/>
            <a:gdLst>
              <a:gd name="T0" fmla="*/ 0 w 3216"/>
              <a:gd name="T1" fmla="*/ 1968 h 1968"/>
              <a:gd name="T2" fmla="*/ 624 w 3216"/>
              <a:gd name="T3" fmla="*/ 1296 h 1968"/>
              <a:gd name="T4" fmla="*/ 1296 w 3216"/>
              <a:gd name="T5" fmla="*/ 960 h 1968"/>
              <a:gd name="T6" fmla="*/ 1920 w 3216"/>
              <a:gd name="T7" fmla="*/ 528 h 1968"/>
              <a:gd name="T8" fmla="*/ 2784 w 3216"/>
              <a:gd name="T9" fmla="*/ 192 h 1968"/>
              <a:gd name="T10" fmla="*/ 3216 w 3216"/>
              <a:gd name="T11" fmla="*/ 0 h 1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216"/>
              <a:gd name="T19" fmla="*/ 0 h 1968"/>
              <a:gd name="T20" fmla="*/ 3216 w 3216"/>
              <a:gd name="T21" fmla="*/ 1968 h 1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216" h="1968">
                <a:moveTo>
                  <a:pt x="0" y="1968"/>
                </a:moveTo>
                <a:cubicBezTo>
                  <a:pt x="204" y="1716"/>
                  <a:pt x="408" y="1464"/>
                  <a:pt x="624" y="1296"/>
                </a:cubicBezTo>
                <a:cubicBezTo>
                  <a:pt x="840" y="1128"/>
                  <a:pt x="1080" y="1088"/>
                  <a:pt x="1296" y="960"/>
                </a:cubicBezTo>
                <a:cubicBezTo>
                  <a:pt x="1512" y="832"/>
                  <a:pt x="1672" y="656"/>
                  <a:pt x="1920" y="528"/>
                </a:cubicBezTo>
                <a:cubicBezTo>
                  <a:pt x="2168" y="400"/>
                  <a:pt x="2568" y="280"/>
                  <a:pt x="2784" y="192"/>
                </a:cubicBezTo>
                <a:cubicBezTo>
                  <a:pt x="3000" y="104"/>
                  <a:pt x="3108" y="52"/>
                  <a:pt x="3216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>
              <a:latin typeface="Arial" charset="0"/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7162800" y="2238375"/>
            <a:ext cx="644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Comic Sans MS" pitchFamily="66" charset="0"/>
              </a:rPr>
              <a:t>p(z)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124200" y="3990975"/>
            <a:ext cx="45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Symbol" pitchFamily="18" charset="2"/>
              </a:rPr>
              <a:t>F</a:t>
            </a:r>
            <a:r>
              <a:rPr lang="de-DE" sz="2000" baseline="-25000">
                <a:latin typeface="Comic Sans MS" pitchFamily="66" charset="0"/>
              </a:rPr>
              <a:t>1</a:t>
            </a:r>
            <a:endParaRPr lang="de-DE" sz="2000">
              <a:latin typeface="Comic Sans MS" pitchFamily="66" charset="0"/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324600" y="2466975"/>
            <a:ext cx="477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Symbol" pitchFamily="18" charset="2"/>
              </a:rPr>
              <a:t>F</a:t>
            </a:r>
            <a:r>
              <a:rPr lang="de-DE" sz="2000" baseline="-25000">
                <a:latin typeface="Comic Sans MS" pitchFamily="66" charset="0"/>
              </a:rPr>
              <a:t>3</a:t>
            </a:r>
            <a:endParaRPr lang="de-DE" sz="2000">
              <a:latin typeface="Comic Sans MS" pitchFamily="66" charset="0"/>
            </a:endParaRPr>
          </a:p>
        </p:txBody>
      </p:sp>
      <p:sp>
        <p:nvSpPr>
          <p:cNvPr id="14348" name="Arc 12"/>
          <p:cNvSpPr>
            <a:spLocks/>
          </p:cNvSpPr>
          <p:nvPr/>
        </p:nvSpPr>
        <p:spPr bwMode="auto">
          <a:xfrm flipH="1">
            <a:off x="4191000" y="3810000"/>
            <a:ext cx="1524000" cy="685800"/>
          </a:xfrm>
          <a:custGeom>
            <a:avLst/>
            <a:gdLst>
              <a:gd name="T0" fmla="*/ 660379 w 21543"/>
              <a:gd name="T1" fmla="*/ 0 h 19479"/>
              <a:gd name="T2" fmla="*/ 1524000 w 21543"/>
              <a:gd name="T3" fmla="*/ 630630 h 19479"/>
              <a:gd name="T4" fmla="*/ 0 w 21543"/>
              <a:gd name="T5" fmla="*/ 685800 h 19479"/>
              <a:gd name="T6" fmla="*/ 0 60000 65536"/>
              <a:gd name="T7" fmla="*/ 0 60000 65536"/>
              <a:gd name="T8" fmla="*/ 0 60000 65536"/>
              <a:gd name="T9" fmla="*/ 0 w 21543"/>
              <a:gd name="T10" fmla="*/ 0 h 19479"/>
              <a:gd name="T11" fmla="*/ 21543 w 21543"/>
              <a:gd name="T12" fmla="*/ 19479 h 194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3" h="19479" fill="none" extrusionOk="0">
                <a:moveTo>
                  <a:pt x="9334" y="0"/>
                </a:moveTo>
                <a:cubicBezTo>
                  <a:pt x="16322" y="3348"/>
                  <a:pt x="20980" y="10183"/>
                  <a:pt x="21543" y="17911"/>
                </a:cubicBezTo>
              </a:path>
              <a:path w="21543" h="19479" stroke="0" extrusionOk="0">
                <a:moveTo>
                  <a:pt x="9334" y="0"/>
                </a:moveTo>
                <a:cubicBezTo>
                  <a:pt x="16322" y="3348"/>
                  <a:pt x="20980" y="10183"/>
                  <a:pt x="21543" y="17911"/>
                </a:cubicBezTo>
                <a:lnTo>
                  <a:pt x="0" y="19479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4349" name="Arc 13"/>
          <p:cNvSpPr>
            <a:spLocks/>
          </p:cNvSpPr>
          <p:nvPr/>
        </p:nvSpPr>
        <p:spPr bwMode="auto">
          <a:xfrm flipH="1">
            <a:off x="5715000" y="3048000"/>
            <a:ext cx="2590800" cy="533400"/>
          </a:xfrm>
          <a:custGeom>
            <a:avLst/>
            <a:gdLst>
              <a:gd name="T0" fmla="*/ 1676570 w 21543"/>
              <a:gd name="T1" fmla="*/ 0 h 16498"/>
              <a:gd name="T2" fmla="*/ 2590800 w 21543"/>
              <a:gd name="T3" fmla="*/ 482737 h 16498"/>
              <a:gd name="T4" fmla="*/ 0 w 21543"/>
              <a:gd name="T5" fmla="*/ 533400 h 16498"/>
              <a:gd name="T6" fmla="*/ 0 60000 65536"/>
              <a:gd name="T7" fmla="*/ 0 60000 65536"/>
              <a:gd name="T8" fmla="*/ 0 60000 65536"/>
              <a:gd name="T9" fmla="*/ 0 w 21543"/>
              <a:gd name="T10" fmla="*/ 0 h 16498"/>
              <a:gd name="T11" fmla="*/ 21543 w 21543"/>
              <a:gd name="T12" fmla="*/ 16498 h 164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3" h="16498" fill="none" extrusionOk="0">
                <a:moveTo>
                  <a:pt x="13941" y="-1"/>
                </a:moveTo>
                <a:cubicBezTo>
                  <a:pt x="18381" y="3751"/>
                  <a:pt x="21121" y="9133"/>
                  <a:pt x="21543" y="14930"/>
                </a:cubicBezTo>
              </a:path>
              <a:path w="21543" h="16498" stroke="0" extrusionOk="0">
                <a:moveTo>
                  <a:pt x="13941" y="-1"/>
                </a:moveTo>
                <a:cubicBezTo>
                  <a:pt x="18381" y="3751"/>
                  <a:pt x="21121" y="9133"/>
                  <a:pt x="21543" y="14930"/>
                </a:cubicBezTo>
                <a:lnTo>
                  <a:pt x="0" y="16498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4350" name="Arc 14"/>
          <p:cNvSpPr>
            <a:spLocks/>
          </p:cNvSpPr>
          <p:nvPr/>
        </p:nvSpPr>
        <p:spPr bwMode="auto">
          <a:xfrm flipH="1">
            <a:off x="2819400" y="4495800"/>
            <a:ext cx="1524000" cy="762000"/>
          </a:xfrm>
          <a:custGeom>
            <a:avLst/>
            <a:gdLst>
              <a:gd name="T0" fmla="*/ 660379 w 21543"/>
              <a:gd name="T1" fmla="*/ 0 h 19479"/>
              <a:gd name="T2" fmla="*/ 1524000 w 21543"/>
              <a:gd name="T3" fmla="*/ 700700 h 19479"/>
              <a:gd name="T4" fmla="*/ 0 w 21543"/>
              <a:gd name="T5" fmla="*/ 762000 h 19479"/>
              <a:gd name="T6" fmla="*/ 0 60000 65536"/>
              <a:gd name="T7" fmla="*/ 0 60000 65536"/>
              <a:gd name="T8" fmla="*/ 0 60000 65536"/>
              <a:gd name="T9" fmla="*/ 0 w 21543"/>
              <a:gd name="T10" fmla="*/ 0 h 19479"/>
              <a:gd name="T11" fmla="*/ 21543 w 21543"/>
              <a:gd name="T12" fmla="*/ 19479 h 194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3" h="19479" fill="none" extrusionOk="0">
                <a:moveTo>
                  <a:pt x="9334" y="0"/>
                </a:moveTo>
                <a:cubicBezTo>
                  <a:pt x="16322" y="3348"/>
                  <a:pt x="20980" y="10183"/>
                  <a:pt x="21543" y="17911"/>
                </a:cubicBezTo>
              </a:path>
              <a:path w="21543" h="19479" stroke="0" extrusionOk="0">
                <a:moveTo>
                  <a:pt x="9334" y="0"/>
                </a:moveTo>
                <a:cubicBezTo>
                  <a:pt x="16322" y="3348"/>
                  <a:pt x="20980" y="10183"/>
                  <a:pt x="21543" y="17911"/>
                </a:cubicBezTo>
                <a:lnTo>
                  <a:pt x="0" y="19479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4351" name="Arc 15"/>
          <p:cNvSpPr>
            <a:spLocks/>
          </p:cNvSpPr>
          <p:nvPr/>
        </p:nvSpPr>
        <p:spPr bwMode="auto">
          <a:xfrm flipV="1">
            <a:off x="3200400" y="3581400"/>
            <a:ext cx="1524000" cy="685800"/>
          </a:xfrm>
          <a:custGeom>
            <a:avLst/>
            <a:gdLst>
              <a:gd name="T0" fmla="*/ 660379 w 21543"/>
              <a:gd name="T1" fmla="*/ 0 h 19479"/>
              <a:gd name="T2" fmla="*/ 1524000 w 21543"/>
              <a:gd name="T3" fmla="*/ 630630 h 19479"/>
              <a:gd name="T4" fmla="*/ 0 w 21543"/>
              <a:gd name="T5" fmla="*/ 685800 h 19479"/>
              <a:gd name="T6" fmla="*/ 0 60000 65536"/>
              <a:gd name="T7" fmla="*/ 0 60000 65536"/>
              <a:gd name="T8" fmla="*/ 0 60000 65536"/>
              <a:gd name="T9" fmla="*/ 0 w 21543"/>
              <a:gd name="T10" fmla="*/ 0 h 19479"/>
              <a:gd name="T11" fmla="*/ 21543 w 21543"/>
              <a:gd name="T12" fmla="*/ 19479 h 194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3" h="19479" fill="none" extrusionOk="0">
                <a:moveTo>
                  <a:pt x="9334" y="0"/>
                </a:moveTo>
                <a:cubicBezTo>
                  <a:pt x="16322" y="3348"/>
                  <a:pt x="20980" y="10183"/>
                  <a:pt x="21543" y="17911"/>
                </a:cubicBezTo>
              </a:path>
              <a:path w="21543" h="19479" stroke="0" extrusionOk="0">
                <a:moveTo>
                  <a:pt x="9334" y="0"/>
                </a:moveTo>
                <a:cubicBezTo>
                  <a:pt x="16322" y="3348"/>
                  <a:pt x="20980" y="10183"/>
                  <a:pt x="21543" y="17911"/>
                </a:cubicBezTo>
                <a:lnTo>
                  <a:pt x="0" y="19479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4352" name="Arc 16"/>
          <p:cNvSpPr>
            <a:spLocks/>
          </p:cNvSpPr>
          <p:nvPr/>
        </p:nvSpPr>
        <p:spPr bwMode="auto">
          <a:xfrm flipV="1">
            <a:off x="1828800" y="4343400"/>
            <a:ext cx="1524000" cy="685800"/>
          </a:xfrm>
          <a:custGeom>
            <a:avLst/>
            <a:gdLst>
              <a:gd name="T0" fmla="*/ 660379 w 21543"/>
              <a:gd name="T1" fmla="*/ 0 h 19479"/>
              <a:gd name="T2" fmla="*/ 1524000 w 21543"/>
              <a:gd name="T3" fmla="*/ 630630 h 19479"/>
              <a:gd name="T4" fmla="*/ 0 w 21543"/>
              <a:gd name="T5" fmla="*/ 685800 h 19479"/>
              <a:gd name="T6" fmla="*/ 0 60000 65536"/>
              <a:gd name="T7" fmla="*/ 0 60000 65536"/>
              <a:gd name="T8" fmla="*/ 0 60000 65536"/>
              <a:gd name="T9" fmla="*/ 0 w 21543"/>
              <a:gd name="T10" fmla="*/ 0 h 19479"/>
              <a:gd name="T11" fmla="*/ 21543 w 21543"/>
              <a:gd name="T12" fmla="*/ 19479 h 194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3" h="19479" fill="none" extrusionOk="0">
                <a:moveTo>
                  <a:pt x="9334" y="0"/>
                </a:moveTo>
                <a:cubicBezTo>
                  <a:pt x="16322" y="3348"/>
                  <a:pt x="20980" y="10183"/>
                  <a:pt x="21543" y="17911"/>
                </a:cubicBezTo>
              </a:path>
              <a:path w="21543" h="19479" stroke="0" extrusionOk="0">
                <a:moveTo>
                  <a:pt x="9334" y="0"/>
                </a:moveTo>
                <a:cubicBezTo>
                  <a:pt x="16322" y="3348"/>
                  <a:pt x="20980" y="10183"/>
                  <a:pt x="21543" y="17911"/>
                </a:cubicBezTo>
                <a:lnTo>
                  <a:pt x="0" y="19479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4353" name="Arc 17"/>
          <p:cNvSpPr>
            <a:spLocks/>
          </p:cNvSpPr>
          <p:nvPr/>
        </p:nvSpPr>
        <p:spPr bwMode="auto">
          <a:xfrm flipV="1">
            <a:off x="4343400" y="2895600"/>
            <a:ext cx="2209800" cy="381000"/>
          </a:xfrm>
          <a:custGeom>
            <a:avLst/>
            <a:gdLst>
              <a:gd name="T0" fmla="*/ 1244763 w 21543"/>
              <a:gd name="T1" fmla="*/ 0 h 17869"/>
              <a:gd name="T2" fmla="*/ 2209800 w 21543"/>
              <a:gd name="T3" fmla="*/ 347589 h 17869"/>
              <a:gd name="T4" fmla="*/ 0 w 21543"/>
              <a:gd name="T5" fmla="*/ 381000 h 17869"/>
              <a:gd name="T6" fmla="*/ 0 60000 65536"/>
              <a:gd name="T7" fmla="*/ 0 60000 65536"/>
              <a:gd name="T8" fmla="*/ 0 60000 65536"/>
              <a:gd name="T9" fmla="*/ 0 w 21543"/>
              <a:gd name="T10" fmla="*/ 0 h 17869"/>
              <a:gd name="T11" fmla="*/ 21543 w 21543"/>
              <a:gd name="T12" fmla="*/ 17869 h 178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3" h="17869" fill="none" extrusionOk="0">
                <a:moveTo>
                  <a:pt x="12135" y="-1"/>
                </a:moveTo>
                <a:cubicBezTo>
                  <a:pt x="17598" y="3710"/>
                  <a:pt x="21063" y="9715"/>
                  <a:pt x="21543" y="16301"/>
                </a:cubicBezTo>
              </a:path>
              <a:path w="21543" h="17869" stroke="0" extrusionOk="0">
                <a:moveTo>
                  <a:pt x="12135" y="-1"/>
                </a:moveTo>
                <a:cubicBezTo>
                  <a:pt x="17598" y="3710"/>
                  <a:pt x="21063" y="9715"/>
                  <a:pt x="21543" y="16301"/>
                </a:cubicBezTo>
                <a:lnTo>
                  <a:pt x="0" y="17869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3581400" y="4524375"/>
            <a:ext cx="447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Symbol" pitchFamily="18" charset="2"/>
              </a:rPr>
              <a:t>Q</a:t>
            </a:r>
            <a:r>
              <a:rPr lang="de-DE" sz="2000" baseline="-25000">
                <a:latin typeface="Comic Sans MS" pitchFamily="66" charset="0"/>
              </a:rPr>
              <a:t>1</a:t>
            </a:r>
            <a:endParaRPr lang="de-DE" sz="2000">
              <a:latin typeface="Comic Sans MS" pitchFamily="66" charset="0"/>
            </a:endParaRP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105400" y="3686175"/>
            <a:ext cx="473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Symbol" pitchFamily="18" charset="2"/>
              </a:rPr>
              <a:t>Q</a:t>
            </a:r>
            <a:r>
              <a:rPr lang="de-DE" sz="2000" baseline="-25000">
                <a:latin typeface="Comic Sans MS" pitchFamily="66" charset="0"/>
              </a:rPr>
              <a:t>2</a:t>
            </a:r>
            <a:endParaRPr lang="de-DE" sz="2000">
              <a:latin typeface="Comic Sans MS" pitchFamily="66" charset="0"/>
            </a:endParaRP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6629400" y="3000375"/>
            <a:ext cx="473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Symbol" pitchFamily="18" charset="2"/>
              </a:rPr>
              <a:t>Q</a:t>
            </a:r>
            <a:r>
              <a:rPr lang="de-DE" sz="2000" baseline="-25000">
                <a:latin typeface="Comic Sans MS" pitchFamily="66" charset="0"/>
              </a:rPr>
              <a:t>3</a:t>
            </a:r>
            <a:endParaRPr lang="de-DE" sz="2000">
              <a:latin typeface="Comic Sans MS" pitchFamily="66" charset="0"/>
            </a:endParaRP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838200" y="914400"/>
            <a:ext cx="7589838" cy="915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GB" sz="2400">
                <a:latin typeface="Arial" charset="0"/>
              </a:rPr>
              <a:t>Pada keseimbangan, marginal bid, marginal offer, dan harga rumah </a:t>
            </a:r>
            <a:r>
              <a:rPr lang="en-GB" sz="2400">
                <a:solidFill>
                  <a:schemeClr val="tx2"/>
                </a:solidFill>
                <a:latin typeface="Arial" charset="0"/>
              </a:rPr>
              <a:t>adalah identik</a:t>
            </a:r>
            <a:r>
              <a:rPr lang="en-GB" sz="2400">
                <a:latin typeface="Arial" charset="0"/>
              </a:rPr>
              <a:t> – semua pihak pada pasar, memberikan nilai rumah yang sama </a:t>
            </a:r>
            <a:endParaRPr lang="de-DE" sz="2400"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7772400" cy="1143000"/>
          </a:xfrm>
          <a:noFill/>
        </p:spPr>
        <p:txBody>
          <a:bodyPr anchor="t"/>
          <a:lstStyle/>
          <a:p>
            <a:r>
              <a:rPr lang="en-GB">
                <a:latin typeface="Arial" charset="0"/>
              </a:rPr>
              <a:t>Willingness to pay</a:t>
            </a:r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 flipH="1" flipV="1">
            <a:off x="1752600" y="16764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1752600" y="60198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172200" y="5638800"/>
            <a:ext cx="163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Comic Sans MS" pitchFamily="66" charset="0"/>
              </a:rPr>
              <a:t>Air quality z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838200" y="1524000"/>
            <a:ext cx="1087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>
                <a:latin typeface="Comic Sans MS" pitchFamily="66" charset="0"/>
              </a:rPr>
              <a:t>$/unit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6248400" y="4724400"/>
            <a:ext cx="588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600">
                <a:latin typeface="Comic Sans MS" pitchFamily="66" charset="0"/>
              </a:rPr>
              <a:t>p‘(z)</a:t>
            </a: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3124200" y="2819400"/>
            <a:ext cx="838200" cy="2438400"/>
          </a:xfrm>
          <a:custGeom>
            <a:avLst/>
            <a:gdLst>
              <a:gd name="T0" fmla="*/ 0 w 528"/>
              <a:gd name="T1" fmla="*/ 0 h 1536"/>
              <a:gd name="T2" fmla="*/ 144 w 528"/>
              <a:gd name="T3" fmla="*/ 720 h 1536"/>
              <a:gd name="T4" fmla="*/ 528 w 528"/>
              <a:gd name="T5" fmla="*/ 1536 h 1536"/>
              <a:gd name="T6" fmla="*/ 0 60000 65536"/>
              <a:gd name="T7" fmla="*/ 0 60000 65536"/>
              <a:gd name="T8" fmla="*/ 0 60000 65536"/>
              <a:gd name="T9" fmla="*/ 0 w 528"/>
              <a:gd name="T10" fmla="*/ 0 h 1536"/>
              <a:gd name="T11" fmla="*/ 528 w 528"/>
              <a:gd name="T12" fmla="*/ 1536 h 1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1536">
                <a:moveTo>
                  <a:pt x="0" y="0"/>
                </a:moveTo>
                <a:cubicBezTo>
                  <a:pt x="28" y="232"/>
                  <a:pt x="56" y="464"/>
                  <a:pt x="144" y="720"/>
                </a:cubicBezTo>
                <a:cubicBezTo>
                  <a:pt x="232" y="976"/>
                  <a:pt x="380" y="1256"/>
                  <a:pt x="528" y="1536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id-ID">
              <a:latin typeface="Arial" charset="0"/>
            </a:endParaRPr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4953000" y="2971800"/>
            <a:ext cx="838200" cy="2438400"/>
          </a:xfrm>
          <a:custGeom>
            <a:avLst/>
            <a:gdLst>
              <a:gd name="T0" fmla="*/ 0 w 528"/>
              <a:gd name="T1" fmla="*/ 0 h 1536"/>
              <a:gd name="T2" fmla="*/ 144 w 528"/>
              <a:gd name="T3" fmla="*/ 720 h 1536"/>
              <a:gd name="T4" fmla="*/ 528 w 528"/>
              <a:gd name="T5" fmla="*/ 1536 h 1536"/>
              <a:gd name="T6" fmla="*/ 0 60000 65536"/>
              <a:gd name="T7" fmla="*/ 0 60000 65536"/>
              <a:gd name="T8" fmla="*/ 0 60000 65536"/>
              <a:gd name="T9" fmla="*/ 0 w 528"/>
              <a:gd name="T10" fmla="*/ 0 h 1536"/>
              <a:gd name="T11" fmla="*/ 528 w 528"/>
              <a:gd name="T12" fmla="*/ 1536 h 1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1536">
                <a:moveTo>
                  <a:pt x="0" y="0"/>
                </a:moveTo>
                <a:cubicBezTo>
                  <a:pt x="28" y="232"/>
                  <a:pt x="56" y="464"/>
                  <a:pt x="144" y="720"/>
                </a:cubicBezTo>
                <a:cubicBezTo>
                  <a:pt x="232" y="976"/>
                  <a:pt x="380" y="1256"/>
                  <a:pt x="528" y="1536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id-ID">
              <a:latin typeface="Arial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495800" y="2590800"/>
            <a:ext cx="1141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600">
                <a:latin typeface="Comic Sans MS" pitchFamily="66" charset="0"/>
              </a:rPr>
              <a:t>MWTP</a:t>
            </a:r>
            <a:r>
              <a:rPr lang="de-DE" sz="1600" baseline="-25000">
                <a:latin typeface="Comic Sans MS" pitchFamily="66" charset="0"/>
              </a:rPr>
              <a:t>1</a:t>
            </a:r>
            <a:r>
              <a:rPr lang="de-DE" sz="1600">
                <a:latin typeface="Comic Sans MS" pitchFamily="66" charset="0"/>
              </a:rPr>
              <a:t>(z)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2667000" y="2438400"/>
            <a:ext cx="1163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600">
                <a:latin typeface="Comic Sans MS" pitchFamily="66" charset="0"/>
              </a:rPr>
              <a:t>MWTP</a:t>
            </a:r>
            <a:r>
              <a:rPr lang="de-DE" sz="1600" baseline="-25000">
                <a:latin typeface="Comic Sans MS" pitchFamily="66" charset="0"/>
              </a:rPr>
              <a:t>2</a:t>
            </a:r>
            <a:r>
              <a:rPr lang="de-DE" sz="1600">
                <a:latin typeface="Comic Sans MS" pitchFamily="66" charset="0"/>
              </a:rPr>
              <a:t>(z)</a:t>
            </a:r>
          </a:p>
        </p:txBody>
      </p:sp>
      <p:sp>
        <p:nvSpPr>
          <p:cNvPr id="15372" name="Arc 12"/>
          <p:cNvSpPr>
            <a:spLocks/>
          </p:cNvSpPr>
          <p:nvPr/>
        </p:nvSpPr>
        <p:spPr bwMode="auto">
          <a:xfrm flipH="1" flipV="1">
            <a:off x="2514600" y="1981200"/>
            <a:ext cx="4875213" cy="2743200"/>
          </a:xfrm>
          <a:custGeom>
            <a:avLst/>
            <a:gdLst>
              <a:gd name="T0" fmla="*/ 658889 w 20725"/>
              <a:gd name="T1" fmla="*/ 0 h 21418"/>
              <a:gd name="T2" fmla="*/ 4875213 w 20725"/>
              <a:gd name="T3" fmla="*/ 1963838 h 21418"/>
              <a:gd name="T4" fmla="*/ 0 w 20725"/>
              <a:gd name="T5" fmla="*/ 2743200 h 21418"/>
              <a:gd name="T6" fmla="*/ 0 60000 65536"/>
              <a:gd name="T7" fmla="*/ 0 60000 65536"/>
              <a:gd name="T8" fmla="*/ 0 60000 65536"/>
              <a:gd name="T9" fmla="*/ 0 w 20725"/>
              <a:gd name="T10" fmla="*/ 0 h 21418"/>
              <a:gd name="T11" fmla="*/ 20725 w 20725"/>
              <a:gd name="T12" fmla="*/ 21418 h 214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25" h="21418" fill="none" extrusionOk="0">
                <a:moveTo>
                  <a:pt x="2800" y="0"/>
                </a:moveTo>
                <a:cubicBezTo>
                  <a:pt x="11285" y="1109"/>
                  <a:pt x="18314" y="7123"/>
                  <a:pt x="20725" y="15332"/>
                </a:cubicBezTo>
              </a:path>
              <a:path w="20725" h="21418" stroke="0" extrusionOk="0">
                <a:moveTo>
                  <a:pt x="2800" y="0"/>
                </a:moveTo>
                <a:cubicBezTo>
                  <a:pt x="11285" y="1109"/>
                  <a:pt x="18314" y="7123"/>
                  <a:pt x="20725" y="15332"/>
                </a:cubicBezTo>
                <a:lnTo>
                  <a:pt x="0" y="21418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6019800" y="2193925"/>
            <a:ext cx="2743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latin typeface="Arial" charset="0"/>
              </a:rPr>
              <a:t>Marginal implicit price function &amp; marginal WTP untuk tambahan satu unit z bagi konsumen 1 &amp; 2</a:t>
            </a:r>
            <a:endParaRPr lang="de-DE" sz="2000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20688"/>
            <a:ext cx="7772400" cy="1108075"/>
          </a:xfrm>
          <a:noFill/>
        </p:spPr>
        <p:txBody>
          <a:bodyPr anchor="t"/>
          <a:lstStyle/>
          <a:p>
            <a:r>
              <a:rPr lang="en-GB">
                <a:latin typeface="Arial" charset="0"/>
              </a:rPr>
              <a:t>Ringkasan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2954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600"/>
              <a:t>hedonic price function menunjukkan bagaimana harga bervariasi terhadap kualitas lingkungan dan faktor lain (pendapatan)</a:t>
            </a:r>
          </a:p>
          <a:p>
            <a:pPr>
              <a:lnSpc>
                <a:spcPct val="80000"/>
              </a:lnSpc>
            </a:pPr>
            <a:r>
              <a:rPr lang="en-GB" sz="2600"/>
              <a:t>Dengan menggunakan derivative dari harga sewa terhadap kualitas lingkungan – hal ini merupakan harga kualitas lingkungan (langkah ke-1 dalam prosedur estimasi)</a:t>
            </a:r>
          </a:p>
          <a:p>
            <a:pPr>
              <a:lnSpc>
                <a:spcPct val="80000"/>
              </a:lnSpc>
            </a:pPr>
            <a:r>
              <a:rPr lang="en-GB" sz="2600"/>
              <a:t>Lakukan pada sejumlah tingkat pendapatan </a:t>
            </a:r>
          </a:p>
          <a:p>
            <a:pPr>
              <a:lnSpc>
                <a:spcPct val="80000"/>
              </a:lnSpc>
            </a:pPr>
            <a:r>
              <a:rPr lang="en-GB" sz="2600"/>
              <a:t>Diperoleh harga dari kualitas lingkungan sebagai fungsi pendapatan </a:t>
            </a:r>
            <a:r>
              <a:rPr lang="en-GB" sz="2600">
                <a:sym typeface="Wingdings" pitchFamily="2" charset="2"/>
              </a:rPr>
              <a:t></a:t>
            </a:r>
            <a:r>
              <a:rPr lang="en-GB" sz="2600"/>
              <a:t> an inverse demand function - (langkah ke-2 dalam prosedur estimasi)</a:t>
            </a:r>
          </a:p>
          <a:p>
            <a:pPr>
              <a:lnSpc>
                <a:spcPct val="80000"/>
              </a:lnSpc>
            </a:pPr>
            <a:r>
              <a:rPr lang="en-GB" sz="2600"/>
              <a:t>Diasumsikan, individu yg berbeda membuat pilihan sepanjang hedonic price function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 anchor="t"/>
          <a:lstStyle/>
          <a:p>
            <a:r>
              <a:rPr lang="en-US">
                <a:latin typeface="Arial" charset="0"/>
              </a:rPr>
              <a:t>Kelemahan HPM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algn="just">
              <a:lnSpc>
                <a:spcPct val="90000"/>
              </a:lnSpc>
              <a:spcBef>
                <a:spcPct val="45000"/>
              </a:spcBef>
              <a:buClr>
                <a:schemeClr val="tx2"/>
              </a:buClr>
              <a:buSzTx/>
              <a:buFont typeface="Wingdings" pitchFamily="2" charset="2"/>
              <a:buAutoNum type="arabicPeriod"/>
            </a:pPr>
            <a:r>
              <a:rPr lang="en-US" sz="2400"/>
              <a:t>Agar HPM benar-benar menunjukkan max WTP, setiap nilai yg diamati harus merupakan nilai keseimbangan dimana setiap RT untuk satuan terakhir tidak memiliki lagi SK </a:t>
            </a:r>
            <a:r>
              <a:rPr lang="en-US" sz="2400">
                <a:sym typeface="Wingdings 3" pitchFamily="18" charset="2"/>
              </a:rPr>
              <a:t> hanya jika  HPM adalah merupakan marginal WTP  kenyataannya &lt;&lt;&lt; RT yg mengetahui harga yg diberikan sebagai suatu bundel kualitas sbg syarat marjinal untuk penggunaan maksimum</a:t>
            </a:r>
          </a:p>
          <a:p>
            <a:pPr marL="609600" indent="-609600" algn="just">
              <a:lnSpc>
                <a:spcPct val="90000"/>
              </a:lnSpc>
              <a:spcBef>
                <a:spcPct val="45000"/>
              </a:spcBef>
              <a:buClr>
                <a:schemeClr val="tx2"/>
              </a:buClr>
              <a:buSzTx/>
              <a:buFont typeface="Wingdings" pitchFamily="2" charset="2"/>
              <a:buAutoNum type="arabicPeriod"/>
            </a:pPr>
            <a:r>
              <a:rPr lang="en-US" sz="2400">
                <a:sym typeface="Wingdings 3" pitchFamily="18" charset="2"/>
              </a:rPr>
              <a:t>Masalah symetri : sebuah RT dgn banyak satuan yg berubah harus mengetahui secara tepat &amp; pasti nilai WTP setiap perubahan marjinal dr RT yg diteliti</a:t>
            </a:r>
          </a:p>
          <a:p>
            <a:pPr marL="609600" indent="-609600" algn="just">
              <a:lnSpc>
                <a:spcPct val="90000"/>
              </a:lnSpc>
              <a:spcBef>
                <a:spcPct val="45000"/>
              </a:spcBef>
              <a:buClr>
                <a:schemeClr val="tx2"/>
              </a:buClr>
              <a:buSzTx/>
              <a:buFont typeface="Wingdings" pitchFamily="2" charset="2"/>
              <a:buAutoNum type="arabicPeriod"/>
            </a:pPr>
            <a:r>
              <a:rPr lang="en-US" sz="2400">
                <a:sym typeface="Wingdings 3" pitchFamily="18" charset="2"/>
              </a:rPr>
              <a:t>Hanya dapat membuat pernyataan ttg perbedaan kualitas lingkungan dr wilayah pengamatan  tidak dapat diterapkan untuk menilai keadaan lingkungan yg diamati</a:t>
            </a:r>
          </a:p>
          <a:p>
            <a:pPr marL="609600" indent="-609600">
              <a:lnSpc>
                <a:spcPct val="90000"/>
              </a:lnSpc>
              <a:spcBef>
                <a:spcPct val="45000"/>
              </a:spcBef>
              <a:buClr>
                <a:schemeClr val="tx2"/>
              </a:buClr>
              <a:buSzTx/>
              <a:buFont typeface="Wingdings" pitchFamily="2" charset="2"/>
              <a:buAutoNum type="arabicPeriod"/>
            </a:pPr>
            <a:endParaRPr 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0"/>
            <a:ext cx="8229600" cy="563563"/>
          </a:xfrm>
        </p:spPr>
        <p:txBody>
          <a:bodyPr anchor="t"/>
          <a:lstStyle/>
          <a:p>
            <a:r>
              <a:rPr lang="en-US" sz="3800" b="1">
                <a:latin typeface="Arial" charset="0"/>
              </a:rPr>
              <a:t>PENDAHULUAN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219200"/>
            <a:ext cx="8229600" cy="4876800"/>
          </a:xfrm>
        </p:spPr>
        <p:txBody>
          <a:bodyPr/>
          <a:lstStyle/>
          <a:p>
            <a:pPr algn="just">
              <a:lnSpc>
                <a:spcPct val="90000"/>
              </a:lnSpc>
              <a:spcBef>
                <a:spcPct val="45000"/>
              </a:spcBef>
            </a:pPr>
            <a:r>
              <a:rPr lang="en-US" sz="2600"/>
              <a:t>Dalam “</a:t>
            </a:r>
            <a:r>
              <a:rPr lang="en-US" sz="2600" i="1"/>
              <a:t>real world</a:t>
            </a:r>
            <a:r>
              <a:rPr lang="en-US" sz="2600"/>
              <a:t>” kita sering dihadapkan dengan satu bundel (set) barang dengan satu harga untuk keseluruhan bundel, dimana kita tertarik pada harga elemen dalam paket tersebut.</a:t>
            </a:r>
          </a:p>
          <a:p>
            <a:pPr algn="just">
              <a:lnSpc>
                <a:spcPct val="90000"/>
              </a:lnSpc>
              <a:spcBef>
                <a:spcPct val="45000"/>
              </a:spcBef>
            </a:pPr>
            <a:r>
              <a:rPr lang="en-US" sz="2600"/>
              <a:t>Dengan melakukan pengamatan harga dari rumah-rumah yang mempunyai karakteristik berbeda, kita dapat menyimpulkan nilai yang tersembunyi dalam satu karakteristik, contoh: kualitas udara.</a:t>
            </a:r>
          </a:p>
          <a:p>
            <a:pPr algn="just">
              <a:lnSpc>
                <a:spcPct val="90000"/>
              </a:lnSpc>
              <a:spcBef>
                <a:spcPct val="45000"/>
              </a:spcBef>
            </a:pPr>
            <a:r>
              <a:rPr lang="en-US" sz="2600"/>
              <a:t>Berdasarkan asumsi tersebut, dapat diketahui bahwasanya Hedonic Price Method (HPM) digunakan untuk </a:t>
            </a:r>
            <a:r>
              <a:rPr lang="en-US" sz="2600" b="1">
                <a:solidFill>
                  <a:schemeClr val="tx2"/>
                </a:solidFill>
              </a:rPr>
              <a:t>mengestimasi nilai ekosistem atau jasa lingkungan yang secara langsung mempengaruhi </a:t>
            </a:r>
            <a:r>
              <a:rPr lang="en-US" sz="2600" b="1" i="1">
                <a:solidFill>
                  <a:schemeClr val="tx2"/>
                </a:solidFill>
              </a:rPr>
              <a:t>market price</a:t>
            </a:r>
            <a:r>
              <a:rPr lang="en-US" sz="2600"/>
              <a:t>.</a:t>
            </a:r>
          </a:p>
          <a:p>
            <a:pPr algn="just">
              <a:lnSpc>
                <a:spcPct val="90000"/>
              </a:lnSpc>
              <a:spcBef>
                <a:spcPct val="45000"/>
              </a:spcBef>
            </a:pPr>
            <a:endParaRPr lang="en-US" sz="2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t"/>
          <a:lstStyle/>
          <a:p>
            <a:r>
              <a:rPr lang="en-US">
                <a:latin typeface="Arial" charset="0"/>
              </a:rPr>
              <a:t>Hedonic Pricing Method (1)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8229600" cy="3048000"/>
          </a:xfrm>
          <a:noFill/>
        </p:spPr>
        <p:txBody>
          <a:bodyPr/>
          <a:lstStyle/>
          <a:p>
            <a:r>
              <a:rPr lang="en-US" sz="2600"/>
              <a:t>Menghitung harga pasar dari barang + jenis kualitas lingkungan</a:t>
            </a:r>
          </a:p>
          <a:p>
            <a:r>
              <a:rPr lang="en-US" sz="2600"/>
              <a:t>Harga dari barang-barang tidak bergerak (bangunan dll), </a:t>
            </a:r>
            <a:r>
              <a:rPr lang="en-US" sz="2600">
                <a:sym typeface="Wingdings 3" pitchFamily="18" charset="2"/>
              </a:rPr>
              <a:t>luas, usia &amp; kualitas, jarak antara kemungkinan tempat kerja + tempat tinggal, kualitas udara yg dihirup, kemacetan lalu lintas &amp; komponen kualitas lingkungan lainnya</a:t>
            </a:r>
          </a:p>
          <a:p>
            <a:endParaRPr lang="en-US" sz="2600"/>
          </a:p>
        </p:txBody>
      </p:sp>
      <p:pic>
        <p:nvPicPr>
          <p:cNvPr id="5124" name="Picture 4" descr="houses_in_miami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3810000"/>
            <a:ext cx="3733800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 descr="Pink tissue paper"/>
          <p:cNvSpPr txBox="1">
            <a:spLocks noChangeArrowheads="1"/>
          </p:cNvSpPr>
          <p:nvPr/>
        </p:nvSpPr>
        <p:spPr bwMode="auto">
          <a:xfrm>
            <a:off x="304800" y="2454275"/>
            <a:ext cx="225425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Membahas tentang</a:t>
            </a:r>
            <a:endParaRPr lang="id-ID" sz="2400" b="1">
              <a:latin typeface="Arial" charset="0"/>
            </a:endParaRPr>
          </a:p>
        </p:txBody>
      </p:sp>
      <p:sp>
        <p:nvSpPr>
          <p:cNvPr id="6147" name="Text Box 5" descr="Pink tissue paper"/>
          <p:cNvSpPr txBox="1">
            <a:spLocks noChangeArrowheads="1"/>
          </p:cNvSpPr>
          <p:nvPr/>
        </p:nvSpPr>
        <p:spPr bwMode="auto">
          <a:xfrm>
            <a:off x="3595688" y="1206500"/>
            <a:ext cx="5256212" cy="191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latin typeface="Arial" charset="0"/>
              </a:rPr>
              <a:t>Harga implisit dari perbedaan ketenangan </a:t>
            </a:r>
            <a:r>
              <a:rPr lang="en-US" sz="2400">
                <a:latin typeface="Arial" charset="0"/>
                <a:sym typeface="Wingdings 3" pitchFamily="18" charset="2"/>
              </a:rPr>
              <a:t> berapa harga yg ditetapkan penjual yg siap dibayarkan untuk mendapatkan ketenangan yg berbeda</a:t>
            </a:r>
          </a:p>
        </p:txBody>
      </p:sp>
      <p:sp>
        <p:nvSpPr>
          <p:cNvPr id="6148" name="Text Box 6" descr="Pink tissue paper"/>
          <p:cNvSpPr txBox="1">
            <a:spLocks noChangeArrowheads="1"/>
          </p:cNvSpPr>
          <p:nvPr/>
        </p:nvSpPr>
        <p:spPr bwMode="auto">
          <a:xfrm>
            <a:off x="3524250" y="3317875"/>
            <a:ext cx="5435600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latin typeface="Arial" charset="0"/>
              </a:rPr>
              <a:t>WTP untuk menyewa rumah sepi </a:t>
            </a:r>
            <a:r>
              <a:rPr lang="en-US" sz="2400">
                <a:latin typeface="Arial" charset="0"/>
                <a:sym typeface="Wingdings 3" pitchFamily="18" charset="2"/>
              </a:rPr>
              <a:t> lebih tinggi daripada rumah yg ramai, ceteris paribus</a:t>
            </a:r>
          </a:p>
        </p:txBody>
      </p:sp>
      <p:sp>
        <p:nvSpPr>
          <p:cNvPr id="6149" name="AutoShape 7"/>
          <p:cNvSpPr>
            <a:spLocks/>
          </p:cNvSpPr>
          <p:nvPr/>
        </p:nvSpPr>
        <p:spPr bwMode="auto">
          <a:xfrm>
            <a:off x="2863850" y="1735138"/>
            <a:ext cx="503238" cy="2227262"/>
          </a:xfrm>
          <a:prstGeom prst="leftBrace">
            <a:avLst>
              <a:gd name="adj1" fmla="val 36882"/>
              <a:gd name="adj2" fmla="val 50000"/>
            </a:avLst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6150" name="Text Box 8" descr="Pink tissue paper"/>
          <p:cNvSpPr txBox="1">
            <a:spLocks noChangeArrowheads="1"/>
          </p:cNvSpPr>
          <p:nvPr/>
        </p:nvSpPr>
        <p:spPr bwMode="auto">
          <a:xfrm>
            <a:off x="3524250" y="5029200"/>
            <a:ext cx="5435600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Analisa perbedaan harga rumah </a:t>
            </a:r>
            <a:r>
              <a:rPr lang="en-US" sz="2400" b="1">
                <a:latin typeface="Arial" charset="0"/>
                <a:sym typeface="Wingdings 3" pitchFamily="18" charset="2"/>
              </a:rPr>
              <a:t> disebut HPM (Hedonic Price Method)</a:t>
            </a:r>
          </a:p>
        </p:txBody>
      </p:sp>
      <p:sp>
        <p:nvSpPr>
          <p:cNvPr id="6151" name="AutoShape 9"/>
          <p:cNvSpPr>
            <a:spLocks noChangeArrowheads="1"/>
          </p:cNvSpPr>
          <p:nvPr/>
        </p:nvSpPr>
        <p:spPr bwMode="auto">
          <a:xfrm>
            <a:off x="5791200" y="4419600"/>
            <a:ext cx="576263" cy="5048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2"/>
          </a:solidFill>
          <a:ln w="9525">
            <a:solidFill>
              <a:srgbClr val="99FF66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6152" name="Rectangle 10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4200">
                <a:solidFill>
                  <a:schemeClr val="tx2"/>
                </a:solidFill>
                <a:latin typeface="Arial" charset="0"/>
              </a:rPr>
              <a:t>Hedonic Pricing Method (2)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5438"/>
            <a:ext cx="8229600" cy="682625"/>
          </a:xfrm>
        </p:spPr>
        <p:txBody>
          <a:bodyPr anchor="t"/>
          <a:lstStyle/>
          <a:p>
            <a:r>
              <a:rPr lang="en-US" sz="3800" b="1">
                <a:latin typeface="Arial" charset="0"/>
              </a:rPr>
              <a:t>HEDONIC PRICE THEORY (1)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05000"/>
            <a:ext cx="8077200" cy="4110038"/>
          </a:xfrm>
          <a:noFill/>
        </p:spPr>
        <p:txBody>
          <a:bodyPr/>
          <a:lstStyle/>
          <a:p>
            <a:pPr algn="just">
              <a:lnSpc>
                <a:spcPct val="90000"/>
              </a:lnSpc>
              <a:spcBef>
                <a:spcPct val="45000"/>
              </a:spcBef>
            </a:pPr>
            <a:r>
              <a:rPr lang="en-US" sz="2600"/>
              <a:t>Dalam hal ini, kita mempertimbangkan suatu area homogen yang bisa dipertimbangkan dalam single market dari sudut pandang, misal, </a:t>
            </a:r>
            <a:r>
              <a:rPr lang="en-US" sz="2600" b="1">
                <a:solidFill>
                  <a:schemeClr val="tx2"/>
                </a:solidFill>
              </a:rPr>
              <a:t>perumahan</a:t>
            </a:r>
          </a:p>
          <a:p>
            <a:pPr algn="just">
              <a:lnSpc>
                <a:spcPct val="90000"/>
              </a:lnSpc>
              <a:spcBef>
                <a:spcPct val="45000"/>
              </a:spcBef>
            </a:pPr>
            <a:r>
              <a:rPr lang="en-US" sz="2600"/>
              <a:t>Untuk penyederhanaan, setiap rumah dikelompokkan dalam satu karakteristik tunggal, </a:t>
            </a:r>
            <a:r>
              <a:rPr lang="en-US" sz="2600" b="1">
                <a:solidFill>
                  <a:schemeClr val="tx2"/>
                </a:solidFill>
              </a:rPr>
              <a:t>“z”,</a:t>
            </a:r>
            <a:r>
              <a:rPr lang="en-US" sz="2600"/>
              <a:t> misal </a:t>
            </a:r>
            <a:r>
              <a:rPr lang="en-US" sz="2600" b="1">
                <a:solidFill>
                  <a:schemeClr val="tx2"/>
                </a:solidFill>
              </a:rPr>
              <a:t>kualitas udara</a:t>
            </a:r>
          </a:p>
          <a:p>
            <a:pPr algn="just">
              <a:lnSpc>
                <a:spcPct val="90000"/>
              </a:lnSpc>
              <a:spcBef>
                <a:spcPct val="45000"/>
              </a:spcBef>
            </a:pPr>
            <a:r>
              <a:rPr lang="en-US" sz="2600"/>
              <a:t>Disini kita tertarik untuk mengetahui hubungan antara harga (rumah) dengan kualitas udara, </a:t>
            </a:r>
            <a:r>
              <a:rPr lang="en-US" sz="2600" b="1">
                <a:solidFill>
                  <a:schemeClr val="tx2"/>
                </a:solidFill>
              </a:rPr>
              <a:t>p = p(z)</a:t>
            </a:r>
          </a:p>
          <a:p>
            <a:pPr algn="just">
              <a:lnSpc>
                <a:spcPct val="90000"/>
              </a:lnSpc>
              <a:spcBef>
                <a:spcPct val="45000"/>
              </a:spcBef>
            </a:pPr>
            <a:r>
              <a:rPr lang="en-US" sz="2600"/>
              <a:t>price function nya merupakan konsep equilibrium (partial equilibrium) yang dihasilkan dari interaksi supply dan demand.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92100"/>
            <a:ext cx="8229600" cy="774700"/>
          </a:xfrm>
        </p:spPr>
        <p:txBody>
          <a:bodyPr anchor="t"/>
          <a:lstStyle/>
          <a:p>
            <a:pPr algn="ctr"/>
            <a:r>
              <a:rPr lang="en-US" sz="3800" b="1">
                <a:latin typeface="Arial" charset="0"/>
              </a:rPr>
              <a:t>HEDONIC PRICE THEORY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1600200"/>
            <a:ext cx="8153400" cy="4953000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2600" b="1" u="sng"/>
              <a:t>KONSUMEN</a:t>
            </a:r>
          </a:p>
          <a:p>
            <a:pPr algn="just">
              <a:buFontTx/>
              <a:buNone/>
            </a:pPr>
            <a:endParaRPr lang="en-US" sz="2600" b="1" u="sng"/>
          </a:p>
          <a:p>
            <a:pPr algn="just">
              <a:buFontTx/>
              <a:buNone/>
            </a:pPr>
            <a:r>
              <a:rPr lang="en-US" sz="2600"/>
              <a:t>	Konsumen membeli sebuah rumah seperti halnya barang-barang lain, x</a:t>
            </a:r>
          </a:p>
          <a:p>
            <a:pPr algn="just">
              <a:buFontTx/>
              <a:buNone/>
            </a:pPr>
            <a:endParaRPr lang="en-US" sz="2600"/>
          </a:p>
          <a:p>
            <a:pPr algn="just">
              <a:buFontTx/>
              <a:buNone/>
            </a:pPr>
            <a:r>
              <a:rPr lang="en-US" sz="2600"/>
              <a:t>	Permasalahan dari sisi konsumen adalah:</a:t>
            </a:r>
          </a:p>
          <a:p>
            <a:pPr algn="ctr">
              <a:buFontTx/>
              <a:buNone/>
            </a:pPr>
            <a:endParaRPr lang="en-US" sz="2600"/>
          </a:p>
          <a:p>
            <a:pPr algn="ctr">
              <a:buFontTx/>
              <a:buNone/>
            </a:pPr>
            <a:endParaRPr lang="en-US" sz="2600"/>
          </a:p>
          <a:p>
            <a:pPr algn="ctr">
              <a:buFontTx/>
              <a:buNone/>
            </a:pPr>
            <a:endParaRPr lang="en-US" sz="2600"/>
          </a:p>
          <a:p>
            <a:pPr algn="just">
              <a:buFontTx/>
              <a:buNone/>
            </a:pPr>
            <a:r>
              <a:rPr lang="en-US" sz="2600"/>
              <a:t>	</a:t>
            </a:r>
          </a:p>
          <a:p>
            <a:pPr algn="just">
              <a:buFontTx/>
              <a:buNone/>
            </a:pPr>
            <a:endParaRPr lang="en-US" sz="2600"/>
          </a:p>
          <a:p>
            <a:pPr algn="just">
              <a:buFontTx/>
              <a:buNone/>
            </a:pPr>
            <a:endParaRPr lang="en-US" sz="2600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2514600" y="4741863"/>
          <a:ext cx="4037013" cy="481012"/>
        </p:xfrm>
        <a:graphic>
          <a:graphicData uri="http://schemas.openxmlformats.org/presentationml/2006/ole">
            <p:oleObj spid="_x0000_s8196" name="Equation" r:id="rId3" imgW="4673520" imgH="609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39825"/>
          </a:xfrm>
        </p:spPr>
        <p:txBody>
          <a:bodyPr anchor="t"/>
          <a:lstStyle/>
          <a:p>
            <a:pPr algn="ctr"/>
            <a:r>
              <a:rPr lang="en-US" sz="3800" b="1">
                <a:latin typeface="Arial" charset="0"/>
              </a:rPr>
              <a:t>HEDONIC PRICE THEORY (3)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686800" cy="4530725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2200"/>
              <a:t>	</a:t>
            </a:r>
            <a:r>
              <a:rPr lang="en-US" sz="2600"/>
              <a:t>Berapakah jumlah </a:t>
            </a:r>
            <a:r>
              <a:rPr lang="en-US" sz="2600">
                <a:solidFill>
                  <a:schemeClr val="tx2"/>
                </a:solidFill>
              </a:rPr>
              <a:t>x</a:t>
            </a:r>
            <a:r>
              <a:rPr lang="en-US" sz="2600"/>
              <a:t> untuk nilai tertentu dari </a:t>
            </a:r>
            <a:r>
              <a:rPr lang="en-US" sz="2600">
                <a:solidFill>
                  <a:schemeClr val="tx2"/>
                </a:solidFill>
              </a:rPr>
              <a:t>z </a:t>
            </a:r>
            <a:r>
              <a:rPr lang="en-US" sz="2600"/>
              <a:t>untuk mendapatkan nilai kepuasan yang pasti </a:t>
            </a:r>
          </a:p>
          <a:p>
            <a:pPr algn="just">
              <a:buFontTx/>
              <a:buNone/>
            </a:pPr>
            <a:endParaRPr lang="en-US" sz="2600"/>
          </a:p>
          <a:p>
            <a:pPr algn="just">
              <a:buFontTx/>
              <a:buNone/>
            </a:pPr>
            <a:endParaRPr lang="en-US" sz="2600"/>
          </a:p>
          <a:p>
            <a:pPr algn="just">
              <a:buFontTx/>
              <a:buNone/>
            </a:pPr>
            <a:r>
              <a:rPr lang="en-US" sz="2600"/>
              <a:t>	</a:t>
            </a:r>
          </a:p>
          <a:p>
            <a:pPr algn="just">
              <a:buFontTx/>
              <a:buNone/>
            </a:pPr>
            <a:r>
              <a:rPr lang="en-US" sz="2600"/>
              <a:t>	Budget untuk membeli rumah, yang menjamin tingkat kepuasan tertentu adalah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963988" y="2873375"/>
          <a:ext cx="1901825" cy="485775"/>
        </p:xfrm>
        <a:graphic>
          <a:graphicData uri="http://schemas.openxmlformats.org/presentationml/2006/ole">
            <p:oleObj spid="_x0000_s9220" name="Equation" r:id="rId3" imgW="1904760" imgH="533160" progId="Equation.DSMT4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963988" y="4673600"/>
          <a:ext cx="1471612" cy="369888"/>
        </p:xfrm>
        <a:graphic>
          <a:graphicData uri="http://schemas.openxmlformats.org/presentationml/2006/ole">
            <p:oleObj spid="_x0000_s9221" name="Equation" r:id="rId4" imgW="1473120" imgH="406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t"/>
          <a:lstStyle/>
          <a:p>
            <a:pPr algn="ctr"/>
            <a:r>
              <a:rPr lang="en-US" sz="3800" b="1">
                <a:latin typeface="Arial" charset="0"/>
              </a:rPr>
              <a:t>HEDONIC PRICE THEORY (4)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2600"/>
              <a:t>	Kita juga dapat mendefinisikan permasalahan konsumen sebagai berikut:</a:t>
            </a:r>
          </a:p>
          <a:p>
            <a:pPr algn="just">
              <a:buFontTx/>
              <a:buNone/>
            </a:pPr>
            <a:endParaRPr lang="en-US" sz="2600"/>
          </a:p>
          <a:p>
            <a:pPr algn="just">
              <a:buFontTx/>
              <a:buNone/>
            </a:pPr>
            <a:endParaRPr lang="en-US" sz="2600"/>
          </a:p>
          <a:p>
            <a:pPr algn="just">
              <a:buFontTx/>
              <a:buNone/>
            </a:pPr>
            <a:endParaRPr lang="en-US" sz="2600"/>
          </a:p>
          <a:p>
            <a:pPr algn="just">
              <a:buFontTx/>
              <a:buNone/>
            </a:pPr>
            <a:endParaRPr lang="en-US" sz="2600"/>
          </a:p>
          <a:p>
            <a:pPr algn="just">
              <a:buFontTx/>
              <a:buNone/>
            </a:pPr>
            <a:endParaRPr lang="en-US" sz="2600"/>
          </a:p>
          <a:p>
            <a:pPr algn="just">
              <a:buFontTx/>
              <a:buNone/>
            </a:pPr>
            <a:r>
              <a:rPr lang="en-US" sz="2600"/>
              <a:t>	Ini dikenal juga sebagai </a:t>
            </a:r>
            <a:r>
              <a:rPr lang="en-US" sz="2600" b="1" i="1">
                <a:solidFill>
                  <a:schemeClr val="tx2"/>
                </a:solidFill>
              </a:rPr>
              <a:t>bid function</a:t>
            </a:r>
            <a:r>
              <a:rPr lang="en-US" sz="2600"/>
              <a:t> </a:t>
            </a:r>
            <a:r>
              <a:rPr lang="en-US" sz="2600">
                <a:sym typeface="Wingdings" pitchFamily="2" charset="2"/>
              </a:rPr>
              <a:t> jumlah maksimum yang bersedia dibayarkan konsumen, yang merupakan fungsi dari </a:t>
            </a:r>
            <a:r>
              <a:rPr lang="en-US" sz="2600" i="1">
                <a:sym typeface="Wingdings" pitchFamily="2" charset="2"/>
              </a:rPr>
              <a:t>income</a:t>
            </a:r>
            <a:r>
              <a:rPr lang="en-US" sz="2600">
                <a:sym typeface="Wingdings" pitchFamily="2" charset="2"/>
              </a:rPr>
              <a:t> dan polusi udara</a:t>
            </a:r>
            <a:endParaRPr lang="en-US" sz="2600"/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2819400" y="2943225"/>
          <a:ext cx="2425700" cy="1152525"/>
        </p:xfrm>
        <a:graphic>
          <a:graphicData uri="http://schemas.openxmlformats.org/presentationml/2006/ole">
            <p:oleObj spid="_x0000_s10244" name="Equation" r:id="rId3" imgW="2425680" imgH="1269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7772400" cy="1143000"/>
          </a:xfrm>
          <a:noFill/>
        </p:spPr>
        <p:txBody>
          <a:bodyPr anchor="t"/>
          <a:lstStyle/>
          <a:p>
            <a:r>
              <a:rPr lang="en-GB">
                <a:latin typeface="Arial" charset="0"/>
              </a:rPr>
              <a:t>Pilihan Konsumen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19200"/>
            <a:ext cx="7772400" cy="990600"/>
          </a:xfrm>
          <a:noFill/>
        </p:spPr>
        <p:txBody>
          <a:bodyPr/>
          <a:lstStyle/>
          <a:p>
            <a:r>
              <a:rPr lang="en-GB" sz="3100"/>
              <a:t>Hedonic price function dan dua bid functions untuk dua tingkat utilitas yang berbeda</a:t>
            </a:r>
          </a:p>
          <a:p>
            <a:endParaRPr lang="en-GB" sz="3100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 flipV="1">
            <a:off x="1752600" y="22098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1752600" y="60198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1270" name="Arc 6"/>
          <p:cNvSpPr>
            <a:spLocks/>
          </p:cNvSpPr>
          <p:nvPr/>
        </p:nvSpPr>
        <p:spPr bwMode="auto">
          <a:xfrm flipH="1" flipV="1">
            <a:off x="2590800" y="3429000"/>
            <a:ext cx="4876800" cy="2373313"/>
          </a:xfrm>
          <a:custGeom>
            <a:avLst/>
            <a:gdLst>
              <a:gd name="T0" fmla="*/ 4876800 w 21164"/>
              <a:gd name="T1" fmla="*/ 509824 h 20101"/>
              <a:gd name="T2" fmla="*/ 1822002 w 21164"/>
              <a:gd name="T3" fmla="*/ 2373313 h 20101"/>
              <a:gd name="T4" fmla="*/ 0 w 21164"/>
              <a:gd name="T5" fmla="*/ 0 h 20101"/>
              <a:gd name="T6" fmla="*/ 0 60000 65536"/>
              <a:gd name="T7" fmla="*/ 0 60000 65536"/>
              <a:gd name="T8" fmla="*/ 0 60000 65536"/>
              <a:gd name="T9" fmla="*/ 0 w 21164"/>
              <a:gd name="T10" fmla="*/ 0 h 20101"/>
              <a:gd name="T11" fmla="*/ 21164 w 21164"/>
              <a:gd name="T12" fmla="*/ 20101 h 201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4" h="20101" fill="none" extrusionOk="0">
                <a:moveTo>
                  <a:pt x="21163" y="4317"/>
                </a:moveTo>
                <a:cubicBezTo>
                  <a:pt x="19701" y="11484"/>
                  <a:pt x="14712" y="17423"/>
                  <a:pt x="7906" y="20100"/>
                </a:cubicBezTo>
              </a:path>
              <a:path w="21164" h="20101" stroke="0" extrusionOk="0">
                <a:moveTo>
                  <a:pt x="21163" y="4317"/>
                </a:moveTo>
                <a:cubicBezTo>
                  <a:pt x="19701" y="11484"/>
                  <a:pt x="14712" y="17423"/>
                  <a:pt x="7906" y="20100"/>
                </a:cubicBez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019800" y="6124575"/>
            <a:ext cx="1724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>
                <a:latin typeface="Comic Sans MS" pitchFamily="66" charset="0"/>
              </a:rPr>
              <a:t>Air quality z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295400" y="2238375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Comic Sans MS" pitchFamily="66" charset="0"/>
              </a:rPr>
              <a:t>$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715000" y="3228975"/>
            <a:ext cx="1255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Symbol" pitchFamily="18" charset="2"/>
              </a:rPr>
              <a:t>Q</a:t>
            </a:r>
            <a:r>
              <a:rPr lang="de-DE" sz="2000">
                <a:latin typeface="Comic Sans MS" pitchFamily="66" charset="0"/>
              </a:rPr>
              <a:t>(y,z,U</a:t>
            </a:r>
            <a:r>
              <a:rPr lang="de-DE" sz="2000" baseline="-25000">
                <a:latin typeface="Comic Sans MS" pitchFamily="66" charset="0"/>
              </a:rPr>
              <a:t>0</a:t>
            </a:r>
            <a:r>
              <a:rPr lang="de-DE" sz="2000">
                <a:latin typeface="Comic Sans MS" pitchFamily="66" charset="0"/>
              </a:rPr>
              <a:t>)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6324600" y="38100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>
                <a:latin typeface="Symbol" pitchFamily="18" charset="2"/>
              </a:rPr>
              <a:t>Q</a:t>
            </a:r>
            <a:r>
              <a:rPr lang="de-DE" sz="2000">
                <a:latin typeface="Comic Sans MS" pitchFamily="66" charset="0"/>
              </a:rPr>
              <a:t>(y,z,U</a:t>
            </a:r>
            <a:r>
              <a:rPr lang="de-DE" sz="2000" baseline="-25000">
                <a:latin typeface="Comic Sans MS" pitchFamily="66" charset="0"/>
              </a:rPr>
              <a:t>1</a:t>
            </a:r>
            <a:r>
              <a:rPr lang="de-DE" sz="2000">
                <a:latin typeface="Comic Sans MS" pitchFamily="66" charset="0"/>
              </a:rPr>
              <a:t>)</a:t>
            </a:r>
          </a:p>
        </p:txBody>
      </p:sp>
      <p:sp>
        <p:nvSpPr>
          <p:cNvPr id="11275" name="Freeform 11"/>
          <p:cNvSpPr>
            <a:spLocks/>
          </p:cNvSpPr>
          <p:nvPr/>
        </p:nvSpPr>
        <p:spPr bwMode="auto">
          <a:xfrm>
            <a:off x="1905000" y="2971800"/>
            <a:ext cx="4191000" cy="2514600"/>
          </a:xfrm>
          <a:custGeom>
            <a:avLst/>
            <a:gdLst>
              <a:gd name="T0" fmla="*/ 0 w 3216"/>
              <a:gd name="T1" fmla="*/ 1968 h 1968"/>
              <a:gd name="T2" fmla="*/ 624 w 3216"/>
              <a:gd name="T3" fmla="*/ 1296 h 1968"/>
              <a:gd name="T4" fmla="*/ 1296 w 3216"/>
              <a:gd name="T5" fmla="*/ 960 h 1968"/>
              <a:gd name="T6" fmla="*/ 1920 w 3216"/>
              <a:gd name="T7" fmla="*/ 528 h 1968"/>
              <a:gd name="T8" fmla="*/ 2784 w 3216"/>
              <a:gd name="T9" fmla="*/ 192 h 1968"/>
              <a:gd name="T10" fmla="*/ 3216 w 3216"/>
              <a:gd name="T11" fmla="*/ 0 h 1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216"/>
              <a:gd name="T19" fmla="*/ 0 h 1968"/>
              <a:gd name="T20" fmla="*/ 3216 w 3216"/>
              <a:gd name="T21" fmla="*/ 1968 h 1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216" h="1968">
                <a:moveTo>
                  <a:pt x="0" y="1968"/>
                </a:moveTo>
                <a:cubicBezTo>
                  <a:pt x="204" y="1716"/>
                  <a:pt x="408" y="1464"/>
                  <a:pt x="624" y="1296"/>
                </a:cubicBezTo>
                <a:cubicBezTo>
                  <a:pt x="840" y="1128"/>
                  <a:pt x="1080" y="1088"/>
                  <a:pt x="1296" y="960"/>
                </a:cubicBezTo>
                <a:cubicBezTo>
                  <a:pt x="1512" y="832"/>
                  <a:pt x="1672" y="656"/>
                  <a:pt x="1920" y="528"/>
                </a:cubicBezTo>
                <a:cubicBezTo>
                  <a:pt x="2168" y="400"/>
                  <a:pt x="2568" y="280"/>
                  <a:pt x="2784" y="192"/>
                </a:cubicBezTo>
                <a:cubicBezTo>
                  <a:pt x="3000" y="104"/>
                  <a:pt x="3108" y="52"/>
                  <a:pt x="3216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>
              <a:latin typeface="Arial" charset="0"/>
            </a:endParaRPr>
          </a:p>
        </p:txBody>
      </p:sp>
      <p:sp>
        <p:nvSpPr>
          <p:cNvPr id="11276" name="Arc 12"/>
          <p:cNvSpPr>
            <a:spLocks/>
          </p:cNvSpPr>
          <p:nvPr/>
        </p:nvSpPr>
        <p:spPr bwMode="auto">
          <a:xfrm flipH="1" flipV="1">
            <a:off x="2971800" y="3810000"/>
            <a:ext cx="4876800" cy="2373313"/>
          </a:xfrm>
          <a:custGeom>
            <a:avLst/>
            <a:gdLst>
              <a:gd name="T0" fmla="*/ 4876800 w 21164"/>
              <a:gd name="T1" fmla="*/ 509824 h 20101"/>
              <a:gd name="T2" fmla="*/ 1822002 w 21164"/>
              <a:gd name="T3" fmla="*/ 2373313 h 20101"/>
              <a:gd name="T4" fmla="*/ 0 w 21164"/>
              <a:gd name="T5" fmla="*/ 0 h 20101"/>
              <a:gd name="T6" fmla="*/ 0 60000 65536"/>
              <a:gd name="T7" fmla="*/ 0 60000 65536"/>
              <a:gd name="T8" fmla="*/ 0 60000 65536"/>
              <a:gd name="T9" fmla="*/ 0 w 21164"/>
              <a:gd name="T10" fmla="*/ 0 h 20101"/>
              <a:gd name="T11" fmla="*/ 21164 w 21164"/>
              <a:gd name="T12" fmla="*/ 20101 h 201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64" h="20101" fill="none" extrusionOk="0">
                <a:moveTo>
                  <a:pt x="21163" y="4317"/>
                </a:moveTo>
                <a:cubicBezTo>
                  <a:pt x="19701" y="11484"/>
                  <a:pt x="14712" y="17423"/>
                  <a:pt x="7906" y="20100"/>
                </a:cubicBezTo>
              </a:path>
              <a:path w="21164" h="20101" stroke="0" extrusionOk="0">
                <a:moveTo>
                  <a:pt x="21163" y="4317"/>
                </a:moveTo>
                <a:cubicBezTo>
                  <a:pt x="19701" y="11484"/>
                  <a:pt x="14712" y="17423"/>
                  <a:pt x="7906" y="20100"/>
                </a:cubicBez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>
              <a:latin typeface="Arial" charset="0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6248400" y="2619375"/>
            <a:ext cx="644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Comic Sans MS" pitchFamily="66" charset="0"/>
              </a:rPr>
              <a:t>p(z)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4114800" y="4724400"/>
            <a:ext cx="639763" cy="6096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4572000" y="4676775"/>
            <a:ext cx="2144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>
                <a:latin typeface="Comic Sans MS" pitchFamily="66" charset="0"/>
              </a:rPr>
              <a:t>Utility increases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ms-MY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ms-MY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  <a:cs typeface="Arial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4</TotalTime>
  <Words>668</Words>
  <Application>Microsoft Office PowerPoint</Application>
  <PresentationFormat>On-screen Show (4:3)</PresentationFormat>
  <Paragraphs>96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Tahoma</vt:lpstr>
      <vt:lpstr>Wingdings</vt:lpstr>
      <vt:lpstr>Arial Black</vt:lpstr>
      <vt:lpstr>Wingdings 3</vt:lpstr>
      <vt:lpstr>Comic Sans MS</vt:lpstr>
      <vt:lpstr>Symbol</vt:lpstr>
      <vt:lpstr>Ocean</vt:lpstr>
      <vt:lpstr>MathType 4.0 Equation</vt:lpstr>
      <vt:lpstr>HEDONIC PRICE METHOD (HPM)</vt:lpstr>
      <vt:lpstr>PENDAHULUAN</vt:lpstr>
      <vt:lpstr>Hedonic Pricing Method (1)</vt:lpstr>
      <vt:lpstr>Slide 4</vt:lpstr>
      <vt:lpstr>HEDONIC PRICE THEORY (1)</vt:lpstr>
      <vt:lpstr>HEDONIC PRICE THEORY (2)</vt:lpstr>
      <vt:lpstr>HEDONIC PRICE THEORY (3)</vt:lpstr>
      <vt:lpstr>HEDONIC PRICE THEORY (4)</vt:lpstr>
      <vt:lpstr>Pilihan Konsumen</vt:lpstr>
      <vt:lpstr>Produsen</vt:lpstr>
      <vt:lpstr>Pilihan Produsen</vt:lpstr>
      <vt:lpstr>Keseimbangan Pasar</vt:lpstr>
      <vt:lpstr>Willingness to pay</vt:lpstr>
      <vt:lpstr>Ringkasan</vt:lpstr>
      <vt:lpstr>Kelemahan HPM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HEDONIC PRICE METHOD (HPM)</dc:title>
  <dc:creator>WinXP</dc:creator>
  <cp:lastModifiedBy>TOSHIBA</cp:lastModifiedBy>
  <cp:revision>2</cp:revision>
  <dcterms:created xsi:type="dcterms:W3CDTF">2009-08-20T15:30:00Z</dcterms:created>
  <dcterms:modified xsi:type="dcterms:W3CDTF">2012-04-18T23:07:04Z</dcterms:modified>
</cp:coreProperties>
</file>